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sldIdLst>
    <p:sldId id="284" r:id="rId5"/>
    <p:sldId id="287" r:id="rId6"/>
    <p:sldId id="296" r:id="rId7"/>
    <p:sldId id="300" r:id="rId8"/>
    <p:sldId id="299" r:id="rId9"/>
    <p:sldId id="302" r:id="rId10"/>
    <p:sldId id="305" r:id="rId11"/>
    <p:sldId id="285" r:id="rId12"/>
    <p:sldId id="304" r:id="rId13"/>
    <p:sldId id="303" r:id="rId14"/>
    <p:sldId id="288" r:id="rId15"/>
    <p:sldId id="294" r:id="rId16"/>
    <p:sldId id="29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B6965E-3B37-2B07-639C-A54C8F75A33C}" v="122" dt="2025-05-02T16:47:54.540"/>
    <p1510:client id="{BEABCFC6-BF7A-CDCC-8BEE-AF02790D64C5}" v="711" dt="2025-05-03T13:38:33.668"/>
    <p1510:client id="{CDE2FC47-495F-5A50-D2F0-1E248D2F9972}" v="312" dt="2025-05-02T17:59:22.717"/>
    <p1510:client id="{FB1486D1-9496-30F2-A41E-E299A342BF28}" v="1141" dt="2025-05-02T17:26:24.3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8437" y="2166752"/>
            <a:ext cx="5535395" cy="912939"/>
          </a:xfrm>
        </p:spPr>
        <p:txBody>
          <a:bodyPr/>
          <a:lstStyle/>
          <a:p>
            <a:br>
              <a:rPr lang="en-US" sz="2800" b="1" u="sng" dirty="0"/>
            </a:br>
            <a:br>
              <a:rPr lang="en-US" sz="2800" b="1" u="sng" dirty="0"/>
            </a:br>
            <a:br>
              <a:rPr lang="en-US" sz="2800" b="1" u="sng" dirty="0"/>
            </a:br>
            <a:br>
              <a:rPr lang="en-US" sz="2800" b="1" u="sng" dirty="0"/>
            </a:br>
            <a:r>
              <a:rPr lang="en-US" sz="3200" b="1" u="sng" dirty="0">
                <a:solidFill>
                  <a:schemeClr val="tx2">
                    <a:lumMod val="50000"/>
                  </a:schemeClr>
                </a:solidFill>
              </a:rPr>
              <a:t>FLYING BIRD MECHANISM</a:t>
            </a:r>
            <a:br>
              <a:rPr lang="en-US" sz="3200" b="1" u="sng" dirty="0"/>
            </a:br>
            <a:endParaRPr lang="en-US" sz="2800">
              <a:solidFill>
                <a:srgbClr val="000000"/>
              </a:solidFill>
            </a:endParaRP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42419" y="4737825"/>
            <a:ext cx="4303575" cy="807568"/>
          </a:xfrm>
        </p:spPr>
        <p:txBody>
          <a:bodyPr/>
          <a:lstStyle/>
          <a:p>
            <a:r>
              <a:rPr lang="en-US" sz="1800">
                <a:latin typeface="Cambria" panose="02040503050406030204" pitchFamily="18" charset="0"/>
                <a:ea typeface="Cambria" panose="02040503050406030204" pitchFamily="18" charset="0"/>
              </a:rPr>
              <a:t>Department of Mechanical Engineering</a:t>
            </a:r>
          </a:p>
          <a:p>
            <a:r>
              <a:rPr lang="en-US" sz="1800">
                <a:latin typeface="Cambria" panose="02040503050406030204" pitchFamily="18" charset="0"/>
                <a:ea typeface="Cambria" panose="02040503050406030204" pitchFamily="18" charset="0"/>
              </a:rPr>
              <a:t>Indian Institute of Technology Guwahati</a:t>
            </a:r>
          </a:p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ABCBD7-2C45-D94D-BC01-7D709164D3DC}"/>
              </a:ext>
            </a:extLst>
          </p:cNvPr>
          <p:cNvSpPr txBox="1"/>
          <p:nvPr/>
        </p:nvSpPr>
        <p:spPr>
          <a:xfrm>
            <a:off x="2860480" y="1167458"/>
            <a:ext cx="2674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ME 224 Course Project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4990158-9357-8C62-08B2-5C96A034A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0635" y="3412729"/>
            <a:ext cx="1220548" cy="1051448"/>
          </a:xfrm>
          <a:prstGeom prst="rect">
            <a:avLst/>
          </a:prstGeom>
        </p:spPr>
      </p:pic>
      <p:pic>
        <p:nvPicPr>
          <p:cNvPr id="29" name="Picture Placeholder 28">
            <a:extLst>
              <a:ext uri="{FF2B5EF4-FFF2-40B4-BE49-F238E27FC236}">
                <a16:creationId xmlns:a16="http://schemas.microsoft.com/office/drawing/2014/main" id="{C6492B7B-E898-A85F-0887-40521B2E268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9909" r="19909"/>
          <a:stretch>
            <a:fillRect/>
          </a:stretch>
        </p:blipFill>
        <p:spPr>
          <a:xfrm>
            <a:off x="7561005" y="812292"/>
            <a:ext cx="3520401" cy="4928616"/>
          </a:xfrm>
        </p:spPr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B5E2660-6829-E960-49E2-D81EE25349F9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00B8F37-307C-2720-FD22-1CC00B74FC4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Flying bird mechanism</a:t>
            </a:r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840C8F2-3099-2379-CBEC-E0A53BD3BAA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10</a:t>
            </a:fld>
            <a:endParaRPr lang="en-US" noProof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AA1F33-A1E4-0F15-AC05-64FDC3C90477}"/>
              </a:ext>
            </a:extLst>
          </p:cNvPr>
          <p:cNvSpPr txBox="1"/>
          <p:nvPr/>
        </p:nvSpPr>
        <p:spPr>
          <a:xfrm>
            <a:off x="1039661" y="705635"/>
            <a:ext cx="9371554" cy="49265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b="1"/>
          </a:p>
          <a:p>
            <a:r>
              <a:rPr lang="en-US" b="1"/>
              <a:t>1. Actuation</a:t>
            </a:r>
          </a:p>
          <a:p>
            <a:pPr marL="228600" indent="-228600">
              <a:buFont typeface=""/>
              <a:buChar char="•"/>
            </a:pPr>
            <a:r>
              <a:rPr lang="en-US"/>
              <a:t>A motor drives </a:t>
            </a:r>
            <a:r>
              <a:rPr lang="en-US" b="1"/>
              <a:t>one spur gear</a:t>
            </a:r>
            <a:r>
              <a:rPr lang="en-US"/>
              <a:t>, which rotates the </a:t>
            </a:r>
            <a:r>
              <a:rPr lang="en-US" b="1"/>
              <a:t>paired gear</a:t>
            </a:r>
            <a:r>
              <a:rPr lang="en-US"/>
              <a:t> (1:1 ratio).</a:t>
            </a:r>
          </a:p>
          <a:p>
            <a:pPr marL="228600" indent="-228600">
              <a:buFont typeface=""/>
              <a:buChar char="•"/>
            </a:pPr>
            <a:r>
              <a:rPr lang="en-US"/>
              <a:t>This causes both </a:t>
            </a:r>
            <a:r>
              <a:rPr lang="en-US" b="1"/>
              <a:t>cranks</a:t>
            </a:r>
            <a:r>
              <a:rPr lang="en-US"/>
              <a:t> (orange) to rotate in opposite directions.</a:t>
            </a:r>
          </a:p>
          <a:p>
            <a:r>
              <a:rPr lang="en-US" b="1"/>
              <a:t>2. Crank to Link Motion</a:t>
            </a:r>
          </a:p>
          <a:p>
            <a:pPr marL="228600" indent="-228600">
              <a:buFont typeface=""/>
              <a:buChar char="•"/>
            </a:pPr>
            <a:r>
              <a:rPr lang="en-US"/>
              <a:t>Each crank is connected to a </a:t>
            </a:r>
            <a:r>
              <a:rPr lang="en-US" b="1"/>
              <a:t>double link</a:t>
            </a:r>
            <a:r>
              <a:rPr lang="en-US"/>
              <a:t> (gray), forming a </a:t>
            </a:r>
            <a:r>
              <a:rPr lang="en-US" b="1"/>
              <a:t>4-bar mechanism</a:t>
            </a:r>
            <a:r>
              <a:rPr lang="en-US"/>
              <a:t>.</a:t>
            </a:r>
          </a:p>
          <a:p>
            <a:pPr marL="228600" indent="-228600">
              <a:buFont typeface=""/>
              <a:buChar char="•"/>
            </a:pPr>
            <a:r>
              <a:rPr lang="en-US"/>
              <a:t>As the crank rotates, the double link rocks back and forth.</a:t>
            </a:r>
          </a:p>
          <a:p>
            <a:r>
              <a:rPr lang="en-US" b="1"/>
              <a:t>3. Double Link to Wing Link</a:t>
            </a:r>
          </a:p>
          <a:p>
            <a:pPr marL="228600" indent="-228600">
              <a:buFont typeface=""/>
              <a:buChar char="•"/>
            </a:pPr>
            <a:r>
              <a:rPr lang="en-US"/>
              <a:t>The motion of the double link drives the </a:t>
            </a:r>
            <a:r>
              <a:rPr lang="en-US" b="1"/>
              <a:t>wing link</a:t>
            </a:r>
            <a:r>
              <a:rPr lang="en-US"/>
              <a:t> (brown), which moves the </a:t>
            </a:r>
            <a:r>
              <a:rPr lang="en-US" b="1"/>
              <a:t>wings up and down</a:t>
            </a:r>
            <a:r>
              <a:rPr lang="en-US"/>
              <a:t>.</a:t>
            </a:r>
          </a:p>
          <a:p>
            <a:r>
              <a:rPr lang="en-US" b="1"/>
              <a:t>4. Wing Flapping</a:t>
            </a:r>
          </a:p>
          <a:p>
            <a:pPr marL="228600" indent="-228600">
              <a:buFont typeface=""/>
              <a:buChar char="•"/>
            </a:pPr>
            <a:r>
              <a:rPr lang="en-US"/>
              <a:t>The output is </a:t>
            </a:r>
            <a:r>
              <a:rPr lang="en-US" b="1"/>
              <a:t>symmetrical flapping</a:t>
            </a:r>
            <a:r>
              <a:rPr lang="en-US"/>
              <a:t> motion on both sides.</a:t>
            </a:r>
          </a:p>
          <a:p>
            <a:pPr marL="228600" indent="-228600">
              <a:buFont typeface=""/>
              <a:buChar char="•"/>
            </a:pPr>
            <a:r>
              <a:rPr lang="en-US"/>
              <a:t>The flapping amplitude and frequency depend on:</a:t>
            </a:r>
          </a:p>
          <a:p>
            <a:pPr marL="228600" lvl="1" indent="-228600">
              <a:buFont typeface=""/>
              <a:buChar char="•"/>
            </a:pPr>
            <a:r>
              <a:rPr lang="en-US" b="1"/>
              <a:t>Crank length</a:t>
            </a:r>
          </a:p>
          <a:p>
            <a:pPr marL="228600" lvl="1" indent="-228600">
              <a:buFont typeface=""/>
              <a:buChar char="•"/>
            </a:pPr>
            <a:r>
              <a:rPr lang="en-US" b="1"/>
              <a:t>Link lengths</a:t>
            </a:r>
          </a:p>
          <a:p>
            <a:pPr marL="228600" lvl="1" indent="-228600">
              <a:buFont typeface=""/>
              <a:buChar char="•"/>
            </a:pPr>
            <a:r>
              <a:rPr lang="en-US" b="1"/>
              <a:t>Motor speed</a:t>
            </a:r>
          </a:p>
          <a:p>
            <a:r>
              <a:rPr lang="en-US" b="1"/>
              <a:t>5. Type of Motion</a:t>
            </a:r>
          </a:p>
          <a:p>
            <a:pPr marL="228600" indent="-228600">
              <a:buFont typeface=""/>
              <a:buChar char="•"/>
            </a:pPr>
            <a:r>
              <a:rPr lang="en-US"/>
              <a:t>Converts </a:t>
            </a:r>
            <a:r>
              <a:rPr lang="en-US" b="1"/>
              <a:t>rotary motion</a:t>
            </a:r>
            <a:r>
              <a:rPr lang="en-US"/>
              <a:t> of motor → </a:t>
            </a:r>
            <a:r>
              <a:rPr lang="en-US" b="1"/>
              <a:t>oscillating motion</a:t>
            </a:r>
            <a:r>
              <a:rPr lang="en-US"/>
              <a:t> of crank → </a:t>
            </a:r>
            <a:r>
              <a:rPr lang="en-US" b="1"/>
              <a:t>reciprocating flapping</a:t>
            </a:r>
            <a:r>
              <a:rPr lang="en-US"/>
              <a:t> of wings.</a:t>
            </a:r>
          </a:p>
        </p:txBody>
      </p:sp>
    </p:spTree>
    <p:extLst>
      <p:ext uri="{BB962C8B-B14F-4D97-AF65-F5344CB8AC3E}">
        <p14:creationId xmlns:p14="http://schemas.microsoft.com/office/powerpoint/2010/main" val="13023235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7AC1F3-FBD2-24FF-608E-1D301D27921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C00235-80DB-8E65-4FFA-23DF4C0DE0E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Flying bird mechanism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A0E4D9-A114-4773-6B3B-37FA10EAB08F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9F4B98-26C4-66AF-4439-1E501F5C7D20}"/>
              </a:ext>
            </a:extLst>
          </p:cNvPr>
          <p:cNvSpPr txBox="1"/>
          <p:nvPr/>
        </p:nvSpPr>
        <p:spPr>
          <a:xfrm>
            <a:off x="1202584" y="1715193"/>
            <a:ext cx="8952469" cy="37070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lnSpc>
                <a:spcPts val="1500"/>
              </a:lnSpc>
              <a:buFont typeface=""/>
              <a:buChar char="•"/>
            </a:pPr>
            <a:r>
              <a:rPr lang="en-US" sz="2000" b="1">
                <a:cs typeface="Arial"/>
              </a:rPr>
              <a:t>Frame (blue):</a:t>
            </a:r>
            <a:r>
              <a:rPr lang="en-US" sz="2000">
                <a:cs typeface="Arial"/>
              </a:rPr>
              <a:t> Aluminum/steel sheet, laser cut​</a:t>
            </a:r>
          </a:p>
          <a:p>
            <a:pPr marL="228600" indent="-228600">
              <a:buFont typeface=""/>
              <a:buChar char="•"/>
            </a:pPr>
            <a:endParaRPr lang="en-US">
              <a:latin typeface="Arial"/>
              <a:cs typeface="Arial"/>
            </a:endParaRPr>
          </a:p>
          <a:p>
            <a:pPr marL="228600" indent="-228600">
              <a:lnSpc>
                <a:spcPts val="1500"/>
              </a:lnSpc>
              <a:buFont typeface=""/>
              <a:buChar char="•"/>
            </a:pPr>
            <a:r>
              <a:rPr lang="en-US" sz="2000" b="1">
                <a:cs typeface="Arial"/>
              </a:rPr>
              <a:t>Gears:</a:t>
            </a:r>
            <a:r>
              <a:rPr lang="en-US" sz="2000">
                <a:cs typeface="Arial"/>
              </a:rPr>
              <a:t> Steel/Delrin, same teeth, 1:1 ratio, set screw or press fit​</a:t>
            </a:r>
          </a:p>
          <a:p>
            <a:pPr marL="228600" indent="-228600">
              <a:buFont typeface=""/>
              <a:buChar char="•"/>
            </a:pPr>
            <a:endParaRPr lang="en-US">
              <a:latin typeface="Arial"/>
              <a:cs typeface="Arial"/>
            </a:endParaRPr>
          </a:p>
          <a:p>
            <a:pPr marL="228600" indent="-228600">
              <a:lnSpc>
                <a:spcPts val="1500"/>
              </a:lnSpc>
              <a:buFont typeface=""/>
              <a:buChar char="•"/>
            </a:pPr>
            <a:r>
              <a:rPr lang="en-US" sz="2000" b="1">
                <a:cs typeface="Arial"/>
              </a:rPr>
              <a:t>Cranks (orange):</a:t>
            </a:r>
            <a:r>
              <a:rPr lang="en-US" sz="2000">
                <a:cs typeface="Arial"/>
              </a:rPr>
              <a:t> Aluminum/Delrin, 30–50 mm, connects gear to link​</a:t>
            </a:r>
          </a:p>
          <a:p>
            <a:pPr marL="228600" indent="-228600">
              <a:buFont typeface=""/>
              <a:buChar char="•"/>
            </a:pPr>
            <a:endParaRPr lang="en-US">
              <a:latin typeface="Arial"/>
              <a:cs typeface="Arial"/>
            </a:endParaRPr>
          </a:p>
          <a:p>
            <a:pPr marL="228600" indent="-228600">
              <a:lnSpc>
                <a:spcPts val="1500"/>
              </a:lnSpc>
              <a:buFont typeface=""/>
              <a:buChar char="•"/>
            </a:pPr>
            <a:r>
              <a:rPr lang="en-US" sz="2000" b="1">
                <a:cs typeface="Arial"/>
              </a:rPr>
              <a:t>Double Links (gray):</a:t>
            </a:r>
            <a:r>
              <a:rPr lang="en-US" sz="2000">
                <a:cs typeface="Arial"/>
              </a:rPr>
              <a:t> Aluminum/carbon rods, 100–150 mm, with spacers​</a:t>
            </a:r>
          </a:p>
          <a:p>
            <a:pPr marL="228600" indent="-228600">
              <a:buFont typeface=""/>
              <a:buChar char="•"/>
            </a:pPr>
            <a:endParaRPr lang="en-US">
              <a:latin typeface="Arial"/>
              <a:cs typeface="Arial"/>
            </a:endParaRPr>
          </a:p>
          <a:p>
            <a:pPr marL="228600" indent="-228600">
              <a:lnSpc>
                <a:spcPts val="1500"/>
              </a:lnSpc>
              <a:buFont typeface=""/>
              <a:buChar char="•"/>
            </a:pPr>
            <a:r>
              <a:rPr lang="en-US" sz="2000" b="1">
                <a:cs typeface="Arial"/>
              </a:rPr>
              <a:t>Wing Links (brown):</a:t>
            </a:r>
            <a:r>
              <a:rPr lang="en-US" sz="2000">
                <a:cs typeface="Arial"/>
              </a:rPr>
              <a:t> Aluminum/wood/carbon, 120–180 mm, drives wings​</a:t>
            </a:r>
          </a:p>
          <a:p>
            <a:pPr marL="228600" indent="-228600">
              <a:buFont typeface=""/>
              <a:buChar char="•"/>
            </a:pPr>
            <a:endParaRPr lang="en-US">
              <a:latin typeface="Arial"/>
              <a:cs typeface="Arial"/>
            </a:endParaRPr>
          </a:p>
          <a:p>
            <a:pPr marL="228600" indent="-228600">
              <a:lnSpc>
                <a:spcPts val="1500"/>
              </a:lnSpc>
              <a:buFont typeface=""/>
              <a:buChar char="•"/>
            </a:pPr>
            <a:r>
              <a:rPr lang="en-US" sz="2000" b="1">
                <a:cs typeface="Arial"/>
              </a:rPr>
              <a:t>Joints:</a:t>
            </a:r>
            <a:r>
              <a:rPr lang="en-US" sz="2000">
                <a:cs typeface="Arial"/>
              </a:rPr>
              <a:t> Steel bolts/pins, use bearings/bushings, lock with thread-lock​</a:t>
            </a:r>
          </a:p>
          <a:p>
            <a:pPr marL="228600" indent="-228600">
              <a:buFont typeface=""/>
              <a:buChar char="•"/>
            </a:pPr>
            <a:endParaRPr lang="en-US">
              <a:latin typeface="Arial"/>
              <a:cs typeface="Arial"/>
            </a:endParaRPr>
          </a:p>
          <a:p>
            <a:pPr marL="228600" indent="-228600">
              <a:lnSpc>
                <a:spcPts val="1500"/>
              </a:lnSpc>
              <a:buFont typeface=""/>
              <a:buChar char="•"/>
            </a:pPr>
            <a:r>
              <a:rPr lang="en-US" sz="2000" b="1">
                <a:cs typeface="Arial"/>
              </a:rPr>
              <a:t>Motor:</a:t>
            </a:r>
            <a:r>
              <a:rPr lang="en-US" sz="2000">
                <a:cs typeface="Arial"/>
              </a:rPr>
              <a:t> DC geared/servo/stepper, mounted on frame, enough torque​</a:t>
            </a:r>
          </a:p>
          <a:p>
            <a:pPr marL="228600" indent="-228600">
              <a:buFont typeface=""/>
              <a:buChar char="•"/>
            </a:pPr>
            <a:endParaRPr lang="en-US">
              <a:latin typeface="Arial"/>
              <a:cs typeface="Arial"/>
            </a:endParaRPr>
          </a:p>
          <a:p>
            <a:pPr marL="228600" indent="-228600">
              <a:lnSpc>
                <a:spcPts val="1500"/>
              </a:lnSpc>
              <a:buFont typeface=""/>
              <a:buChar char="•"/>
            </a:pPr>
            <a:r>
              <a:rPr lang="en-US" sz="2000" b="1">
                <a:cs typeface="Arial"/>
              </a:rPr>
              <a:t>Assembly:</a:t>
            </a:r>
            <a:r>
              <a:rPr lang="en-US" sz="2000">
                <a:cs typeface="Arial"/>
              </a:rPr>
              <a:t> Align gears, test crank motion, use spacers, pre-assemble links​v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A49CCC18-1CB2-E491-2A10-9290B85F129F}"/>
              </a:ext>
            </a:extLst>
          </p:cNvPr>
          <p:cNvSpPr txBox="1">
            <a:spLocks/>
          </p:cNvSpPr>
          <p:nvPr/>
        </p:nvSpPr>
        <p:spPr>
          <a:xfrm>
            <a:off x="2117423" y="984916"/>
            <a:ext cx="6074332" cy="91440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u="sng"/>
              <a:t>Fabrication Details  </a:t>
            </a:r>
          </a:p>
        </p:txBody>
      </p:sp>
    </p:spTree>
    <p:extLst>
      <p:ext uri="{BB962C8B-B14F-4D97-AF65-F5344CB8AC3E}">
        <p14:creationId xmlns:p14="http://schemas.microsoft.com/office/powerpoint/2010/main" val="613288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7AD6B-0EBB-7092-13C6-240F8A4A4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8732" y="833511"/>
            <a:ext cx="4959821" cy="1162762"/>
          </a:xfrm>
        </p:spPr>
        <p:txBody>
          <a:bodyPr/>
          <a:lstStyle/>
          <a:p>
            <a:r>
              <a:rPr lang="en-US"/>
              <a:t>conclusions</a:t>
            </a:r>
            <a:br>
              <a:rPr lang="en-US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A7609-6E6A-B996-BC29-F9AA857D7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4319" y="1994798"/>
            <a:ext cx="4818888" cy="210007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>
                <a:ea typeface="+mn-lt"/>
                <a:cs typeface="+mn-lt"/>
              </a:rPr>
              <a:t>The mechanism successfully mimics bird wing flapping.</a:t>
            </a:r>
            <a:endParaRPr lang="en-US" sz="2000"/>
          </a:p>
          <a:p>
            <a:pPr marL="285750" indent="-285750">
              <a:buFont typeface="Arial"/>
              <a:buChar char="•"/>
            </a:pPr>
            <a:endParaRPr lang="en-US" sz="2000"/>
          </a:p>
          <a:p>
            <a:pPr marL="285750" indent="-285750">
              <a:buFont typeface="Arial"/>
              <a:buChar char="•"/>
            </a:pPr>
            <a:r>
              <a:rPr lang="en-US" sz="2000">
                <a:ea typeface="+mn-lt"/>
                <a:cs typeface="+mn-lt"/>
              </a:rPr>
              <a:t>Motion is symmetrical and well-coordinated.</a:t>
            </a:r>
            <a:endParaRPr lang="en-US" sz="2000"/>
          </a:p>
          <a:p>
            <a:pPr marL="285750" indent="-285750">
              <a:buFont typeface="Arial"/>
              <a:buChar char="•"/>
            </a:pPr>
            <a:endParaRPr lang="en-US" sz="2000"/>
          </a:p>
          <a:p>
            <a:pPr marL="285750" indent="-285750">
              <a:buFont typeface="Arial"/>
              <a:buChar char="•"/>
            </a:pPr>
            <a:r>
              <a:rPr lang="en-US" sz="2000">
                <a:ea typeface="+mn-lt"/>
                <a:cs typeface="+mn-lt"/>
              </a:rPr>
              <a:t>Linkage design ensures smooth transmission.</a:t>
            </a:r>
            <a:endParaRPr lang="en-US" sz="2000"/>
          </a:p>
          <a:p>
            <a:pPr marL="285750" indent="-285750">
              <a:buFont typeface="Arial"/>
              <a:buChar char="•"/>
            </a:pPr>
            <a:endParaRPr lang="en-US" sz="2000"/>
          </a:p>
          <a:p>
            <a:pPr marL="285750" indent="-285750">
              <a:buFont typeface="Arial"/>
              <a:buChar char="•"/>
            </a:pPr>
            <a:r>
              <a:rPr lang="en-US" sz="2000">
                <a:ea typeface="+mn-lt"/>
                <a:cs typeface="+mn-lt"/>
              </a:rPr>
              <a:t>Suitable for bio-inspired flying robots.</a:t>
            </a:r>
            <a:endParaRPr lang="en-US" sz="2000"/>
          </a:p>
          <a:p>
            <a:pPr marL="285750" indent="-285750">
              <a:buFont typeface="Arial"/>
              <a:buChar char="•"/>
            </a:pPr>
            <a:endParaRPr lang="en-US" sz="2000"/>
          </a:p>
          <a:p>
            <a:pPr marL="285750" indent="-285750">
              <a:buFont typeface="Arial"/>
              <a:buChar char="•"/>
            </a:pPr>
            <a:r>
              <a:rPr lang="en-US" sz="2000">
                <a:ea typeface="+mn-lt"/>
                <a:cs typeface="+mn-lt"/>
              </a:rPr>
              <a:t>Offers scope for further aerodynamic improvements.</a:t>
            </a:r>
            <a:endParaRPr lang="en-US" sz="200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EA450CD4-3018-DBCF-3A32-B72A7DCFA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6" name="Picture 5" descr="Findings &amp; Conclusion">
            <a:extLst>
              <a:ext uri="{FF2B5EF4-FFF2-40B4-BE49-F238E27FC236}">
                <a16:creationId xmlns:a16="http://schemas.microsoft.com/office/drawing/2014/main" id="{3908317C-E96F-32C2-AAC5-19A695604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640" y="839040"/>
            <a:ext cx="4364691" cy="500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722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8073" y="1571137"/>
            <a:ext cx="4873752" cy="1709928"/>
          </a:xfrm>
        </p:spPr>
        <p:txBody>
          <a:bodyPr/>
          <a:lstStyle/>
          <a:p>
            <a:r>
              <a:rPr lang="en-US" sz="2800"/>
              <a:t>Presented by</a:t>
            </a:r>
            <a:br>
              <a:rPr lang="en-US" sz="2800"/>
            </a:br>
            <a:br>
              <a:rPr lang="en-US" sz="2800"/>
            </a:br>
            <a:r>
              <a:rPr lang="en-US" sz="2800"/>
              <a:t>Bellamkonda Deepika</a:t>
            </a:r>
            <a:br>
              <a:rPr lang="en-US" sz="2800"/>
            </a:br>
            <a:r>
              <a:rPr lang="en-US" sz="2800"/>
              <a:t>Roll no : 230103026</a:t>
            </a:r>
            <a:br>
              <a:rPr lang="en-US" sz="2800"/>
            </a:br>
            <a:br>
              <a:rPr lang="en-US" sz="2800"/>
            </a:br>
            <a:r>
              <a:rPr lang="en-US" sz="2800"/>
              <a:t>C. Likitha Reddy</a:t>
            </a:r>
            <a:br>
              <a:rPr lang="en-US" sz="2800"/>
            </a:br>
            <a:r>
              <a:rPr lang="en-US" sz="2800"/>
              <a:t>Roll no : 230103029</a:t>
            </a:r>
            <a:br>
              <a:rPr lang="en-US" sz="2800"/>
            </a:br>
            <a:endParaRPr lang="en-US" sz="2800"/>
          </a:p>
        </p:txBody>
      </p:sp>
      <p:pic>
        <p:nvPicPr>
          <p:cNvPr id="5" name="Picture Placeholder 4" descr="Thank you clipart PPT Backgrounds">
            <a:extLst>
              <a:ext uri="{FF2B5EF4-FFF2-40B4-BE49-F238E27FC236}">
                <a16:creationId xmlns:a16="http://schemas.microsoft.com/office/drawing/2014/main" id="{84F6EA69-F199-C953-F140-D65FE90AFF9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589" r="2589"/>
          <a:stretch/>
        </p:blipFill>
        <p:spPr/>
      </p:pic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0503" y="1719317"/>
            <a:ext cx="5840362" cy="366743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54610" algn="ctr"/>
            <a:r>
              <a:rPr lang="en-US" sz="1800"/>
              <a:t>The Ornithopter mechanism is inspired by biomimicry—imitating nature to solve engineering problems. Unlike helicopters or airplanes that use rotating blades or fixed wings . Ornithopter flap their wings, like birds or insects.</a:t>
            </a:r>
          </a:p>
          <a:p>
            <a:pPr marL="54610" algn="ctr"/>
            <a:r>
              <a:rPr lang="en-US" sz="1800">
                <a:solidFill>
                  <a:srgbClr val="FF0000"/>
                </a:solidFill>
              </a:rPr>
              <a:t>Why??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u="sng"/>
              <a:t>Efficient Flight at Small Scale</a:t>
            </a:r>
            <a:r>
              <a:rPr lang="en-US" sz="1800"/>
              <a:t>: Traditional propellers don’t work well for tiny flying devices.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u="sng"/>
              <a:t>Quiet Operation</a:t>
            </a:r>
            <a:r>
              <a:rPr lang="en-US" sz="1800"/>
              <a:t>: Flapping is quieter than rotors—useful for stealth 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/>
              <a:t> </a:t>
            </a:r>
            <a:r>
              <a:rPr lang="en-US" sz="1800" u="sng"/>
              <a:t>Agility</a:t>
            </a:r>
            <a:r>
              <a:rPr lang="en-US" sz="1800"/>
              <a:t>: Flapping allows quick turns and better control, just like a bird or insect.</a:t>
            </a:r>
            <a:endParaRPr lang="en-IN" sz="1800"/>
          </a:p>
          <a:p>
            <a:pPr marL="5461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C24E63B-AE1C-8F68-91A4-9924DADB0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5213" y="1002789"/>
            <a:ext cx="2930013" cy="963664"/>
          </a:xfrm>
        </p:spPr>
        <p:txBody>
          <a:bodyPr/>
          <a:lstStyle/>
          <a:p>
            <a:pPr algn="ctr"/>
            <a:r>
              <a:rPr lang="en-US" sz="2800" b="1" u="sng">
                <a:latin typeface="Cambria"/>
                <a:ea typeface="Cambria"/>
              </a:rPr>
              <a:t>Motivation</a:t>
            </a:r>
            <a:br>
              <a:rPr lang="en-US" sz="6000" b="1" u="sng"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en-IN" u="sng"/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3CEC254B-A2AF-B775-08AF-930A5AF4BA7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31065" r="31065"/>
          <a:stretch>
            <a:fillRect/>
          </a:stretch>
        </p:blipFill>
        <p:spPr>
          <a:xfrm>
            <a:off x="8101781" y="0"/>
            <a:ext cx="4090219" cy="6858000"/>
          </a:xfrm>
        </p:spPr>
      </p:pic>
    </p:spTree>
    <p:extLst>
      <p:ext uri="{BB962C8B-B14F-4D97-AF65-F5344CB8AC3E}">
        <p14:creationId xmlns:p14="http://schemas.microsoft.com/office/powerpoint/2010/main" val="3780002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579D0-D5BE-BC05-B3B3-05E97433F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u="sng"/>
              <a:t>APPLICATIONS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166C0EF-C5A6-69F2-BCD5-6F3E1032296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/>
              <a:t>Surveillance and Military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7A2B835-2EB4-13B7-BE89-EDFBC68B96C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517568" cy="338328"/>
          </a:xfrm>
        </p:spPr>
        <p:txBody>
          <a:bodyPr/>
          <a:lstStyle/>
          <a:p>
            <a:r>
              <a:rPr lang="en-US"/>
              <a:t>Miniature flying devices for spying or inspecting in tight or indoor areas.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A268DA4-D5BC-38AA-54EB-D10668305C7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Search &amp; Rescue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798351D-2881-C0EE-6D6D-424E1230A6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690616" cy="338328"/>
          </a:xfrm>
        </p:spPr>
        <p:txBody>
          <a:bodyPr/>
          <a:lstStyle/>
          <a:p>
            <a:r>
              <a:rPr lang="en-US"/>
              <a:t>Small flapping robots can enter collapsed buildings or hard-to-reach areas.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5589FD6-C049-67E3-0386-55C9E18A5B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/>
              <a:t>Environmental Monitoring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A0AE4BAA-4471-F175-A91F-AF7D4D9694F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871530" cy="338328"/>
          </a:xfrm>
        </p:spPr>
        <p:txBody>
          <a:bodyPr/>
          <a:lstStyle/>
          <a:p>
            <a:r>
              <a:rPr lang="en-US"/>
              <a:t>Monitoring air quality, wildlife, or crops without disturbing ecosystems.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BEE4168-3FE3-7D58-F903-91FC215BAE4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263330"/>
            <a:ext cx="3840480" cy="338328"/>
          </a:xfrm>
        </p:spPr>
        <p:txBody>
          <a:bodyPr/>
          <a:lstStyle/>
          <a:p>
            <a:r>
              <a:rPr lang="en-US"/>
              <a:t>Scientific Research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6C25713-E18A-8B65-C9FA-9A00A9CBBA6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586772"/>
            <a:ext cx="5690616" cy="400110"/>
          </a:xfrm>
        </p:spPr>
        <p:txBody>
          <a:bodyPr/>
          <a:lstStyle/>
          <a:p>
            <a:r>
              <a:rPr lang="en-US"/>
              <a:t>Studying bird or insect flight by creating mechanical versions of them</a:t>
            </a:r>
            <a:br>
              <a:rPr lang="en-US"/>
            </a:br>
            <a:r>
              <a:rPr lang="en-US"/>
              <a:t>Understanding aerodynamics of flapping wings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C99BB05-2464-9628-4AF6-F75298B4B89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552634"/>
            <a:ext cx="3840480" cy="323442"/>
          </a:xfrm>
        </p:spPr>
        <p:txBody>
          <a:bodyPr/>
          <a:lstStyle/>
          <a:p>
            <a:r>
              <a:rPr lang="en-US"/>
              <a:t>Entertainment &amp; Toys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EB94B1B-FC15-3A7B-A562-06B6F366B34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876076"/>
            <a:ext cx="5029200" cy="400110"/>
          </a:xfrm>
        </p:spPr>
        <p:txBody>
          <a:bodyPr/>
          <a:lstStyle/>
          <a:p>
            <a:r>
              <a:rPr lang="en-US"/>
              <a:t>Used in robotic bird toys or educational kits to demonstrate flight principles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FDF7234-D69E-5F5A-F6E0-4D8CCB1BC57C}"/>
              </a:ext>
            </a:extLst>
          </p:cNvPr>
          <p:cNvSpPr txBox="1"/>
          <p:nvPr/>
        </p:nvSpPr>
        <p:spPr>
          <a:xfrm>
            <a:off x="4621161" y="595473"/>
            <a:ext cx="381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/>
              <a:t>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1CA18EA-06C5-FF3D-A12E-1F0A6CAFD09B}"/>
              </a:ext>
            </a:extLst>
          </p:cNvPr>
          <p:cNvSpPr txBox="1"/>
          <p:nvPr/>
        </p:nvSpPr>
        <p:spPr>
          <a:xfrm>
            <a:off x="4664364" y="1869778"/>
            <a:ext cx="2359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/>
              <a:t>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185B775-FFC9-D183-60C7-13D94D10F39E}"/>
              </a:ext>
            </a:extLst>
          </p:cNvPr>
          <p:cNvSpPr txBox="1"/>
          <p:nvPr/>
        </p:nvSpPr>
        <p:spPr>
          <a:xfrm>
            <a:off x="4644702" y="3155136"/>
            <a:ext cx="2556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/>
              <a:t>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9801693-26A9-24F1-6B81-A33B8987CA1F}"/>
              </a:ext>
            </a:extLst>
          </p:cNvPr>
          <p:cNvSpPr txBox="1"/>
          <p:nvPr/>
        </p:nvSpPr>
        <p:spPr>
          <a:xfrm>
            <a:off x="4622782" y="4545338"/>
            <a:ext cx="230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/>
              <a:t>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BE81D3-B79A-D68C-432F-1E535C9FD772}"/>
              </a:ext>
            </a:extLst>
          </p:cNvPr>
          <p:cNvSpPr txBox="1"/>
          <p:nvPr/>
        </p:nvSpPr>
        <p:spPr>
          <a:xfrm>
            <a:off x="4621162" y="5783580"/>
            <a:ext cx="3027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866533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C0332-ADA5-D691-5375-47AE63E40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4667" y="1004522"/>
            <a:ext cx="4404196" cy="841332"/>
          </a:xfrm>
        </p:spPr>
        <p:txBody>
          <a:bodyPr/>
          <a:lstStyle/>
          <a:p>
            <a:r>
              <a:rPr lang="en-US" sz="3200" b="1" u="sng"/>
              <a:t>Kinematic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ABBA71-6FBC-CC56-C9FE-B8A1B0DB917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316BE3-EDB2-2D71-A4F9-A32DA1E53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8777" y="1986472"/>
            <a:ext cx="8333888" cy="340667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b="1">
                <a:ea typeface="+mn-lt"/>
                <a:cs typeface="+mn-lt"/>
              </a:rPr>
              <a:t>Degrees of Freedom (DOF)</a:t>
            </a:r>
            <a:r>
              <a:rPr lang="en-US" sz="2400">
                <a:ea typeface="+mn-lt"/>
                <a:cs typeface="+mn-lt"/>
              </a:rPr>
              <a:t> of the mechanism in your image, we can apply </a:t>
            </a:r>
            <a:r>
              <a:rPr lang="en-US" sz="2400" b="1" err="1">
                <a:ea typeface="+mn-lt"/>
                <a:cs typeface="+mn-lt"/>
              </a:rPr>
              <a:t>Gruebler’s</a:t>
            </a:r>
            <a:r>
              <a:rPr lang="en-US" sz="2400" b="1">
                <a:ea typeface="+mn-lt"/>
                <a:cs typeface="+mn-lt"/>
              </a:rPr>
              <a:t> Equation</a:t>
            </a:r>
            <a:r>
              <a:rPr lang="en-US" sz="2400">
                <a:ea typeface="+mn-lt"/>
                <a:cs typeface="+mn-lt"/>
              </a:rPr>
              <a:t> for planar mechanisms:</a:t>
            </a:r>
            <a:endParaRPr lang="en-US" sz="2400"/>
          </a:p>
          <a:p>
            <a:r>
              <a:rPr lang="en-US" sz="2400">
                <a:ea typeface="+mn-lt"/>
                <a:cs typeface="+mn-lt"/>
              </a:rPr>
              <a:t>         </a:t>
            </a:r>
            <a:r>
              <a:rPr lang="en-US" sz="2400" b="1">
                <a:ea typeface="+mn-lt"/>
                <a:cs typeface="+mn-lt"/>
              </a:rPr>
              <a:t>DOF = 3(N−1)−2J1−J2</a:t>
            </a:r>
          </a:p>
          <a:p>
            <a:r>
              <a:rPr lang="en-US" sz="2400">
                <a:ea typeface="+mn-lt"/>
                <a:cs typeface="+mn-lt"/>
              </a:rPr>
              <a:t>Where:</a:t>
            </a:r>
            <a:endParaRPr lang="en-US" sz="2400"/>
          </a:p>
          <a:p>
            <a:pPr marL="285750" indent="-285750">
              <a:buFont typeface="Arial"/>
              <a:buChar char="•"/>
            </a:pPr>
            <a:r>
              <a:rPr lang="en-US" sz="2400">
                <a:ea typeface="+mn-lt"/>
                <a:cs typeface="+mn-lt"/>
              </a:rPr>
              <a:t>N = number of links (including the ground),</a:t>
            </a:r>
            <a:endParaRPr lang="en-US" sz="2400"/>
          </a:p>
          <a:p>
            <a:pPr marL="285750" indent="-285750">
              <a:buFont typeface="Arial"/>
              <a:buChar char="•"/>
            </a:pPr>
            <a:r>
              <a:rPr lang="en-US" sz="2400">
                <a:ea typeface="+mn-lt"/>
                <a:cs typeface="+mn-lt"/>
              </a:rPr>
              <a:t>J1  = number of lower pairs (1-DOF joints, e.g., revolute/prismatic),</a:t>
            </a:r>
            <a:endParaRPr lang="en-US" sz="2400"/>
          </a:p>
          <a:p>
            <a:pPr marL="285750" indent="-285750">
              <a:buFont typeface="Arial"/>
              <a:buChar char="•"/>
            </a:pPr>
            <a:r>
              <a:rPr lang="en-US" sz="2400">
                <a:ea typeface="+mn-lt"/>
                <a:cs typeface="+mn-lt"/>
              </a:rPr>
              <a:t>J2  = number of higher pairs (2-DOF joints, usually cams or gears here, gear contact counts as a higher pair).</a:t>
            </a:r>
            <a:endParaRPr lang="en-US" sz="2400"/>
          </a:p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AC9D63-9B72-BF5A-6EC9-275685D1815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 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D541DBE-3145-D387-E25A-97CD92C71743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C8ABFFF-3D6E-BEF3-71A4-A7076FC2546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Flying bird mechanism</a:t>
            </a:r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3BAE833-E775-6A19-07FD-7EBC2A8C6C1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12682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957017-C925-F695-243E-4DA19E244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5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0D3D2B-51F2-7A6F-E76A-7E13E6686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Flying bird mechanism</a:t>
            </a:r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7197CB-E239-C94C-C12F-DFDC8ECB9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34B94C-5456-D239-0153-8CA8DA6CFBE3}"/>
              </a:ext>
            </a:extLst>
          </p:cNvPr>
          <p:cNvSpPr txBox="1"/>
          <p:nvPr/>
        </p:nvSpPr>
        <p:spPr>
          <a:xfrm>
            <a:off x="1199411" y="576969"/>
            <a:ext cx="4903817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Links (N):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1 ground/base (blue center frame),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2 central cranks (orange vertical links on gears),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4 rocker arms (gray double linkages on both sides),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2 wing extensions (brown outer linkages),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2 spur gears (they rotate, so counted as separate links).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    Total:</a:t>
            </a:r>
            <a:r>
              <a:rPr lang="en-US">
                <a:ea typeface="+mn-lt"/>
                <a:cs typeface="+mn-lt"/>
              </a:rPr>
              <a:t> N=11</a:t>
            </a:r>
            <a:br>
              <a:rPr lang="en-US">
                <a:ea typeface="+mn-lt"/>
                <a:cs typeface="+mn-lt"/>
              </a:rPr>
            </a:br>
            <a:br>
              <a:rPr lang="en-US">
                <a:ea typeface="+mn-lt"/>
                <a:cs typeface="+mn-lt"/>
              </a:rPr>
            </a:br>
            <a:r>
              <a:rPr lang="en-US" b="1">
                <a:ea typeface="+mn-lt"/>
                <a:cs typeface="+mn-lt"/>
              </a:rPr>
              <a:t>Higher pairs (J2):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1 gear pair meshing (a higher pair): J2=1</a:t>
            </a:r>
            <a:endParaRPr lang="en-US"/>
          </a:p>
          <a:p>
            <a:pPr algn="l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9049BE-EC70-4E88-C3D7-525C29BD7E82}"/>
              </a:ext>
            </a:extLst>
          </p:cNvPr>
          <p:cNvSpPr txBox="1"/>
          <p:nvPr/>
        </p:nvSpPr>
        <p:spPr>
          <a:xfrm>
            <a:off x="6499996" y="633016"/>
            <a:ext cx="4570069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Lower pairs (J1):</a:t>
            </a:r>
            <a:endParaRPr lang="en-US"/>
          </a:p>
          <a:p>
            <a:pPr marL="285750" indent="-285750">
              <a:buFont typeface="Arial,Sans-Serif"/>
              <a:buChar char="•"/>
            </a:pPr>
            <a:r>
              <a:rPr lang="en-US"/>
              <a:t>Revolute joints between each pair of connected links. From the image:</a:t>
            </a:r>
          </a:p>
          <a:p>
            <a:pPr marL="742950" lvl="1" indent="-285750">
              <a:buFont typeface="Arial,Sans-Serif"/>
              <a:buChar char="•"/>
            </a:pPr>
            <a:r>
              <a:rPr lang="en-US"/>
              <a:t>2 joints on the ground (gear axes),</a:t>
            </a:r>
          </a:p>
          <a:p>
            <a:pPr marL="742950" lvl="1" indent="-285750">
              <a:buFont typeface="Arial,Sans-Serif"/>
              <a:buChar char="•"/>
            </a:pPr>
            <a:r>
              <a:rPr lang="en-US"/>
              <a:t>2 crank-to-gear joints,</a:t>
            </a:r>
          </a:p>
          <a:p>
            <a:pPr marL="742950" lvl="1" indent="-285750">
              <a:buFont typeface="Arial,Sans-Serif"/>
              <a:buChar char="•"/>
            </a:pPr>
            <a:r>
              <a:rPr lang="en-US"/>
              <a:t>4 joints connecting crank to double links (2 per side),</a:t>
            </a:r>
          </a:p>
          <a:p>
            <a:pPr marL="742950" lvl="1" indent="-285750">
              <a:buFont typeface="Arial,Sans-Serif"/>
              <a:buChar char="•"/>
            </a:pPr>
            <a:r>
              <a:rPr lang="en-US"/>
              <a:t>4 joints connecting double links to outer wings,</a:t>
            </a:r>
          </a:p>
          <a:p>
            <a:pPr marL="742950" lvl="1" indent="-285750">
              <a:buFont typeface="Arial,Sans-Serif"/>
              <a:buChar char="•"/>
            </a:pPr>
            <a:r>
              <a:rPr lang="en-US"/>
              <a:t>2 outer joints on the wings.</a:t>
            </a:r>
            <a:br>
              <a:rPr lang="en-US"/>
            </a:br>
            <a:r>
              <a:rPr lang="en-US" b="1"/>
              <a:t>Estimated total revolute joints:</a:t>
            </a:r>
            <a:r>
              <a:rPr lang="en-US"/>
              <a:t> J1=14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4CDB29-8EA5-9F12-28A4-128420157DAF}"/>
              </a:ext>
            </a:extLst>
          </p:cNvPr>
          <p:cNvSpPr txBox="1"/>
          <p:nvPr/>
        </p:nvSpPr>
        <p:spPr>
          <a:xfrm>
            <a:off x="1209412" y="4389359"/>
            <a:ext cx="9335713" cy="184665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7030A0"/>
                </a:solidFill>
              </a:rPr>
              <a:t>       DOF = 3(11−1)−2(14)−1 = 30−28−1 = 1  </a:t>
            </a:r>
            <a:br>
              <a:rPr lang="en-US"/>
            </a:br>
            <a:br>
              <a:rPr lang="en-US"/>
            </a:br>
            <a:r>
              <a:rPr lang="en-US" b="1"/>
              <a:t> Conclusion:</a:t>
            </a:r>
          </a:p>
          <a:p>
            <a:r>
              <a:rPr lang="en-US"/>
              <a:t>The </a:t>
            </a:r>
            <a:r>
              <a:rPr lang="en-US" b="1"/>
              <a:t>DOF of this mechanism is 1</a:t>
            </a:r>
            <a:r>
              <a:rPr lang="en-US"/>
              <a:t>, meaning it requires only </a:t>
            </a:r>
            <a:r>
              <a:rPr lang="en-US" b="1"/>
              <a:t>one input motion</a:t>
            </a:r>
            <a:r>
              <a:rPr lang="en-US"/>
              <a:t> (e.g., a motor driving one gear) to drive the entire system in a coordinated way. This is ideal for mechanisms like flapping wings, which require synchronized motion.</a:t>
            </a:r>
          </a:p>
        </p:txBody>
      </p:sp>
    </p:spTree>
    <p:extLst>
      <p:ext uri="{BB962C8B-B14F-4D97-AF65-F5344CB8AC3E}">
        <p14:creationId xmlns:p14="http://schemas.microsoft.com/office/powerpoint/2010/main" val="4008117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EBE657-9D70-CB21-30ED-96E849A16C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BD51-1214-6CAC-9D73-D3CB97936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6153" y="757387"/>
            <a:ext cx="4404196" cy="841332"/>
          </a:xfrm>
        </p:spPr>
        <p:txBody>
          <a:bodyPr/>
          <a:lstStyle/>
          <a:p>
            <a:r>
              <a:rPr lang="en-US" sz="3200" b="1" u="sng"/>
              <a:t>Kinematic synthesis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F02622-0560-C725-3656-4666F60B12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 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A937D79-0259-486A-4759-3C5565417B4C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4FE6D9-AA8E-901B-309A-00D59ECBA69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Flying bird mechanism</a:t>
            </a:r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AF568EC-D53A-5B4E-B34B-4D024CD4A7A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6</a:t>
            </a:fld>
            <a:endParaRPr lang="en-US" noProof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00CB71-4BCE-CAB7-FA9B-9CC63ABAE08B}"/>
              </a:ext>
            </a:extLst>
          </p:cNvPr>
          <p:cNvSpPr txBox="1"/>
          <p:nvPr/>
        </p:nvSpPr>
        <p:spPr>
          <a:xfrm>
            <a:off x="1010124" y="1598719"/>
            <a:ext cx="9776254" cy="40010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 </a:t>
            </a:r>
            <a:r>
              <a:rPr lang="en-US" sz="2000" b="1" dirty="0"/>
              <a:t>Kinematic Synthesis:</a:t>
            </a:r>
            <a:endParaRPr lang="en-US" dirty="0"/>
          </a:p>
          <a:p>
            <a:r>
              <a:rPr lang="en-US" dirty="0"/>
              <a:t> The flapping mechanism is designed using kinematic synthesis principles to achieve a realistic bird-like wing motion. The system employs a four-bar linkage driven by a crank-gear pair, ensuring symmetrical and synchronized flapping.</a:t>
            </a:r>
          </a:p>
          <a:p>
            <a:r>
              <a:rPr lang="en-US" dirty="0"/>
              <a:t> </a:t>
            </a:r>
            <a:r>
              <a:rPr lang="en-US" b="1" dirty="0"/>
              <a:t>Type Synthesis</a:t>
            </a:r>
            <a:r>
              <a:rPr lang="en-US" dirty="0"/>
              <a:t>:</a:t>
            </a:r>
          </a:p>
          <a:p>
            <a:r>
              <a:rPr lang="en-US" dirty="0"/>
              <a:t> A geared crank-rocker linkage was selected to convert continuous rotary input into oscillatory wing motion. </a:t>
            </a:r>
            <a:r>
              <a:rPr lang="en-US" b="1" dirty="0"/>
              <a:t>Dimensional Synthesis:</a:t>
            </a:r>
          </a:p>
          <a:p>
            <a:r>
              <a:rPr lang="en-US" dirty="0"/>
              <a:t> Link lengths and pivot positions were determined to: Achieve desired stroke amplitude. Match natural flapping trajectories. Maintain mechanical advantage across the cycle.</a:t>
            </a:r>
          </a:p>
          <a:p>
            <a:r>
              <a:rPr lang="en-US" dirty="0"/>
              <a:t> </a:t>
            </a:r>
            <a:r>
              <a:rPr lang="en-US" b="1" dirty="0"/>
              <a:t>Motion Coordination:</a:t>
            </a:r>
            <a:endParaRPr lang="en-US" dirty="0"/>
          </a:p>
          <a:p>
            <a:r>
              <a:rPr lang="en-US" dirty="0"/>
              <a:t> The meshed gears ensure both wings move in phase opposition, replicating biological flapping symmetry.</a:t>
            </a:r>
          </a:p>
          <a:p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               This synthesis allows for precise control over wing motion, supporting stable, efficient flapping ideal for ornithopter applications. </a:t>
            </a:r>
          </a:p>
        </p:txBody>
      </p:sp>
    </p:spTree>
    <p:extLst>
      <p:ext uri="{BB962C8B-B14F-4D97-AF65-F5344CB8AC3E}">
        <p14:creationId xmlns:p14="http://schemas.microsoft.com/office/powerpoint/2010/main" val="377615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0098A92-2167-296C-0B7E-57D70C2C45D5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20161F1-3527-728B-51A8-E2E45620492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BEDA597-1252-1A0F-3870-75315F66E04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7</a:t>
            </a:fld>
            <a:endParaRPr lang="en-US" noProof="0"/>
          </a:p>
        </p:txBody>
      </p:sp>
      <p:pic>
        <p:nvPicPr>
          <p:cNvPr id="9" name="Picture 8" descr="A drawing of a gear&#10;&#10;AI-generated content may be incorrect.">
            <a:extLst>
              <a:ext uri="{FF2B5EF4-FFF2-40B4-BE49-F238E27FC236}">
                <a16:creationId xmlns:a16="http://schemas.microsoft.com/office/drawing/2014/main" id="{8C5393EB-F7EA-EC8E-292D-1A1B3D26B9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014901" y="1150088"/>
            <a:ext cx="2850512" cy="1666461"/>
          </a:xfrm>
          <a:prstGeom prst="rect">
            <a:avLst/>
          </a:prstGeom>
        </p:spPr>
      </p:pic>
      <p:pic>
        <p:nvPicPr>
          <p:cNvPr id="10" name="Picture 9" descr="A drawing of a triangle with gears&#10;&#10;AI-generated content may be incorrect.">
            <a:extLst>
              <a:ext uri="{FF2B5EF4-FFF2-40B4-BE49-F238E27FC236}">
                <a16:creationId xmlns:a16="http://schemas.microsoft.com/office/drawing/2014/main" id="{CA565DD4-AB20-A10E-515D-45AE344AC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264" y="3285285"/>
            <a:ext cx="3085393" cy="19597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351D59-5185-EE48-ABE4-411768224F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3205" y="1061937"/>
            <a:ext cx="4235672" cy="1840114"/>
          </a:xfrm>
          <a:prstGeom prst="rect">
            <a:avLst/>
          </a:prstGeom>
        </p:spPr>
      </p:pic>
      <p:pic>
        <p:nvPicPr>
          <p:cNvPr id="12" name="Picture 11" descr="A drawing of a gear&#10;&#10;AI-generated content may be incorrect.">
            <a:extLst>
              <a:ext uri="{FF2B5EF4-FFF2-40B4-BE49-F238E27FC236}">
                <a16:creationId xmlns:a16="http://schemas.microsoft.com/office/drawing/2014/main" id="{9B5750AF-5B76-B8F0-257A-99AD5640BD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2913" y="855443"/>
            <a:ext cx="1653637" cy="2277606"/>
          </a:xfrm>
          <a:prstGeom prst="rect">
            <a:avLst/>
          </a:prstGeom>
        </p:spPr>
      </p:pic>
      <p:pic>
        <p:nvPicPr>
          <p:cNvPr id="13" name="Picture 12" descr="A drawing of a gear and a piece of paper&#10;&#10;AI-generated content may be incorrect.">
            <a:extLst>
              <a:ext uri="{FF2B5EF4-FFF2-40B4-BE49-F238E27FC236}">
                <a16:creationId xmlns:a16="http://schemas.microsoft.com/office/drawing/2014/main" id="{585BC42C-5A2E-640F-213E-6301E69706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3878" y="3134499"/>
            <a:ext cx="2148776" cy="2265336"/>
          </a:xfrm>
          <a:prstGeom prst="rect">
            <a:avLst/>
          </a:prstGeom>
        </p:spPr>
      </p:pic>
      <p:pic>
        <p:nvPicPr>
          <p:cNvPr id="15" name="Picture 14" descr="A drawing of a line and a piece of paper&#10;&#10;AI-generated content may be incorrect.">
            <a:extLst>
              <a:ext uri="{FF2B5EF4-FFF2-40B4-BE49-F238E27FC236}">
                <a16:creationId xmlns:a16="http://schemas.microsoft.com/office/drawing/2014/main" id="{225E5C64-394B-0FB5-FE64-971DEB4598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29995" y="3283948"/>
            <a:ext cx="3928646" cy="2258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96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68D10-52FC-614F-89A5-4F793BEFE8E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712839" y="190193"/>
            <a:ext cx="9775926" cy="1041144"/>
          </a:xfrm>
        </p:spPr>
        <p:txBody>
          <a:bodyPr/>
          <a:lstStyle/>
          <a:p>
            <a:r>
              <a:rPr lang="en-US" sz="4800" b="1" u="sng"/>
              <a:t>Computer Aided Design</a:t>
            </a:r>
          </a:p>
        </p:txBody>
      </p:sp>
      <p:pic>
        <p:nvPicPr>
          <p:cNvPr id="10" name="Picture Placeholder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942B0DF-3D41-ED4A-212C-AACDEE13C17D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l="1645" t="25000" r="6800" b="11875"/>
          <a:stretch/>
        </p:blipFill>
        <p:spPr>
          <a:xfrm>
            <a:off x="3047664" y="1960955"/>
            <a:ext cx="8717235" cy="334455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0F205D-4C37-8119-C1BC-A6568D98ABB3}"/>
              </a:ext>
            </a:extLst>
          </p:cNvPr>
          <p:cNvSpPr txBox="1"/>
          <p:nvPr/>
        </p:nvSpPr>
        <p:spPr>
          <a:xfrm>
            <a:off x="515218" y="1502086"/>
            <a:ext cx="412642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/>
              <a:t>This is the glimpse of our cad file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22D251-B02A-4615-117F-51BC4D8D8061}"/>
              </a:ext>
            </a:extLst>
          </p:cNvPr>
          <p:cNvSpPr txBox="1"/>
          <p:nvPr/>
        </p:nvSpPr>
        <p:spPr>
          <a:xfrm>
            <a:off x="295692" y="5036536"/>
            <a:ext cx="292448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/>
              <a:t>We have attached our all CAD files with the main assembly in the zip file</a:t>
            </a:r>
          </a:p>
        </p:txBody>
      </p:sp>
    </p:spTree>
    <p:extLst>
      <p:ext uri="{BB962C8B-B14F-4D97-AF65-F5344CB8AC3E}">
        <p14:creationId xmlns:p14="http://schemas.microsoft.com/office/powerpoint/2010/main" val="375226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7256CC3-97B9-EB5B-3BDE-52BFB9FA35EB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BEE3DF5-4C9B-1DC2-DDE1-D9805206169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Flying bird mechanism</a:t>
            </a:r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E1F7729-F93E-6720-608D-8A6D3BAF36E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9</a:t>
            </a:fld>
            <a:endParaRPr lang="en-US" noProof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D47515-9C88-34CC-C357-470D50712CC9}"/>
              </a:ext>
            </a:extLst>
          </p:cNvPr>
          <p:cNvSpPr txBox="1"/>
          <p:nvPr/>
        </p:nvSpPr>
        <p:spPr>
          <a:xfrm>
            <a:off x="1019908" y="853726"/>
            <a:ext cx="962464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3200" b="1" u="sng" dirty="0">
              <a:latin typeface="Century Gothic"/>
            </a:endParaRPr>
          </a:p>
        </p:txBody>
      </p:sp>
      <p:pic>
        <p:nvPicPr>
          <p:cNvPr id="2" name="video">
            <a:hlinkClick r:id="" action="ppaction://media"/>
            <a:extLst>
              <a:ext uri="{FF2B5EF4-FFF2-40B4-BE49-F238E27FC236}">
                <a16:creationId xmlns:a16="http://schemas.microsoft.com/office/drawing/2014/main" id="{564EC060-972F-7E92-8E99-ECADCEFF87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3254" y="878507"/>
            <a:ext cx="9959544" cy="483561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4FE8E3-617F-4E5F-034E-635300CE01FF}"/>
              </a:ext>
            </a:extLst>
          </p:cNvPr>
          <p:cNvSpPr txBox="1"/>
          <p:nvPr/>
        </p:nvSpPr>
        <p:spPr>
          <a:xfrm>
            <a:off x="910925" y="77197"/>
            <a:ext cx="6114011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 u="sng" dirty="0">
                <a:latin typeface="Century Gothic"/>
              </a:rPr>
              <a:t>Motion Analysis/Study</a:t>
            </a:r>
            <a:endParaRPr lang="en-US" sz="3200" dirty="0">
              <a:latin typeface="Century Gothic"/>
            </a:endParaRP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029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1D9A46C-D3F3-4D45-B248-B831C6B5FC85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A7D90517-43A3-4BC6-B197-5C7B7D3DBCAD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{1DBA232A-A05E-4154-B3C0-77679014E125}tf11429527_win32</Template>
  <TotalTime>0</TotalTime>
  <Words>1038</Words>
  <Application>Microsoft Office PowerPoint</Application>
  <PresentationFormat>Widescreen</PresentationFormat>
  <Paragraphs>134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Arial,Sans-Serif</vt:lpstr>
      <vt:lpstr>Calibri</vt:lpstr>
      <vt:lpstr>Cambria</vt:lpstr>
      <vt:lpstr>Century Gothic</vt:lpstr>
      <vt:lpstr>Karla</vt:lpstr>
      <vt:lpstr>Univers Condensed Light</vt:lpstr>
      <vt:lpstr>Office Theme</vt:lpstr>
      <vt:lpstr>    FLYING BIRD MECHANISM </vt:lpstr>
      <vt:lpstr>Motivation </vt:lpstr>
      <vt:lpstr>APPLICATIONS</vt:lpstr>
      <vt:lpstr>Kinematic Analysis</vt:lpstr>
      <vt:lpstr>PowerPoint Presentation</vt:lpstr>
      <vt:lpstr>Kinematic synthesis</vt:lpstr>
      <vt:lpstr>PowerPoint Presentation</vt:lpstr>
      <vt:lpstr>Computer Aided Design</vt:lpstr>
      <vt:lpstr>PowerPoint Presentation</vt:lpstr>
      <vt:lpstr>PowerPoint Presentation</vt:lpstr>
      <vt:lpstr>PowerPoint Presentation</vt:lpstr>
      <vt:lpstr>conclusions </vt:lpstr>
      <vt:lpstr>Presented by  Bellamkonda Deepika Roll no : 230103026  C. Likitha Reddy Roll no : 230103029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Ponga Sai Nikhitha Reddy</dc:creator>
  <cp:lastModifiedBy>Deepika Bellamkonda</cp:lastModifiedBy>
  <cp:revision>395</cp:revision>
  <dcterms:created xsi:type="dcterms:W3CDTF">2025-04-18T15:01:25Z</dcterms:created>
  <dcterms:modified xsi:type="dcterms:W3CDTF">2025-05-03T13:41:05Z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